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charts/chart1.xml" ContentType="application/vnd.openxmlformats-officedocument.drawingml.char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C4C6C6"/>
              </a:solidFill>
              <a:prstDash val="solid"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9E8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12166"/>
              <a:lumOff val="-13042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FF8FA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728F"/>
              </a:solidFill>
              <a:prstDash val="solid"/>
              <a:miter lim="400000"/>
            </a:ln>
          </a:top>
          <a:bottom>
            <a:ln w="12700" cap="flat">
              <a:solidFill>
                <a:srgbClr val="4F728F"/>
              </a:solidFill>
              <a:prstDash val="solid"/>
              <a:miter lim="400000"/>
            </a:ln>
          </a:bottom>
          <a:insideH>
            <a:ln w="12700" cap="flat">
              <a:solidFill>
                <a:srgbClr val="4F728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4DAD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8EB0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73D5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3C3C1D"/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CFCDBB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6C6C6"/>
              </a:solidFill>
              <a:prstDash val="solid"/>
              <a:miter lim="400000"/>
            </a:ln>
          </a:left>
          <a:right>
            <a:ln w="12700" cap="flat">
              <a:solidFill>
                <a:srgbClr val="C6C6C6"/>
              </a:solidFill>
              <a:prstDash val="solid"/>
              <a:miter lim="400000"/>
            </a:ln>
          </a:right>
          <a:top>
            <a:ln w="12700" cap="flat">
              <a:solidFill>
                <a:srgbClr val="656839"/>
              </a:solidFill>
              <a:prstDash val="solid"/>
              <a:miter lim="400000"/>
            </a:ln>
          </a:top>
          <a:bottom>
            <a:ln w="12700" cap="flat">
              <a:solidFill>
                <a:srgbClr val="3C3C1D"/>
              </a:solidFill>
              <a:prstDash val="solid"/>
              <a:miter lim="400000"/>
            </a:ln>
          </a:bottom>
          <a:insideH>
            <a:ln w="12700" cap="flat">
              <a:solidFill>
                <a:srgbClr val="C6C6C6"/>
              </a:solidFill>
              <a:prstDash val="solid"/>
              <a:miter lim="400000"/>
            </a:ln>
          </a:insideH>
          <a:insideV>
            <a:ln w="12700" cap="flat">
              <a:solidFill>
                <a:srgbClr val="C6C6C6"/>
              </a:solidFill>
              <a:prstDash val="solid"/>
              <a:miter lim="400000"/>
            </a:ln>
          </a:insideV>
        </a:tcBdr>
        <a:fill>
          <a:solidFill>
            <a:srgbClr val="E8E9E8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3C3C1D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AAA485"/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656839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wholeTbl>
    <a:band2H>
      <a:tcTxStyle b="def" i="def"/>
      <a:tcStyle>
        <a:tcBdr/>
        <a:fill>
          <a:solidFill>
            <a:srgbClr val="E4E4E0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15151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solidFill>
                <a:srgbClr val="7D7766"/>
              </a:solidFill>
              <a:prstDash val="solid"/>
              <a:miter lim="400000"/>
            </a:ln>
          </a:top>
          <a:bottom>
            <a:ln w="12700" cap="flat">
              <a:solidFill>
                <a:srgbClr val="7D7766"/>
              </a:solidFill>
              <a:prstDash val="solid"/>
              <a:miter lim="400000"/>
            </a:ln>
          </a:bottom>
          <a:insideH>
            <a:ln w="12700" cap="flat">
              <a:solidFill>
                <a:srgbClr val="7D77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F8B7E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515151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15151"/>
              </a:solidFill>
              <a:prstDash val="solid"/>
              <a:miter lim="400000"/>
            </a:ln>
          </a:top>
          <a:bottom>
            <a:ln w="254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E5A4C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solidFill>
                <a:srgbClr val="747474"/>
              </a:solidFill>
              <a:prstDash val="solid"/>
              <a:miter lim="400000"/>
            </a:ln>
          </a:insideH>
          <a:insideV>
            <a:ln w="12700" cap="flat">
              <a:solidFill>
                <a:srgbClr val="74747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777777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C9C9C9"/>
              </a:solidFill>
              <a:prstDash val="solid"/>
              <a:miter lim="400000"/>
            </a:ln>
          </a:top>
          <a:bottom>
            <a:ln w="12700" cap="flat">
              <a:solidFill>
                <a:srgbClr val="C9C9C9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122667"/>
          <c:y val="0.178157"/>
          <c:w val="0.844122"/>
          <c:h val="0.716088"/>
        </c:manualLayout>
      </c:layou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FFFFFF"/>
            </a:solidFill>
            <a:ln w="76200" cap="flat">
              <a:solidFill>
                <a:schemeClr val="accent1">
                  <a:satOff val="12166"/>
                  <a:lumOff val="-13042"/>
                </a:schemeClr>
              </a:solidFill>
              <a:prstDash val="solid"/>
              <a:miter lim="400000"/>
            </a:ln>
            <a:effectLst>
              <a:outerShdw sx="100000" sy="100000" kx="0" ky="0" algn="tl" rotWithShape="1" blurRad="50800" dist="25400" dir="5400000">
                <a:srgbClr val="000000">
                  <a:alpha val="50000"/>
                </a:srgbClr>
              </a:outerShdw>
            </a:effectLst>
          </c:spPr>
          <c:marker>
            <c:symbol val="circle"/>
            <c:size val="14"/>
            <c:spPr>
              <a:solidFill>
                <a:srgbClr val="FFFFFF"/>
              </a:solidFill>
              <a:ln w="76200" cap="flat">
                <a:solidFill>
                  <a:schemeClr val="accent1">
                    <a:satOff val="12166"/>
                    <a:lumOff val="-13042"/>
                  </a:schemeClr>
                </a:solidFill>
                <a:prstDash val="solid"/>
                <a:miter lim="400000"/>
              </a:ln>
              <a:effectLst/>
            </c:spPr>
          </c:marker>
          <c:dLbls>
            <c:numFmt formatCode="#,##0" sourceLinked="0"/>
            <c:txPr>
              <a:bodyPr/>
              <a:lstStyle/>
              <a:p>
                <a:pPr>
                  <a:defRPr b="0" i="0" strike="noStrike" sz="2800" u="none">
                    <a:solidFill>
                      <a:srgbClr val="000000"/>
                    </a:solidFill>
                    <a:latin typeface="Helvetica Neue"/>
                  </a:defRPr>
                </a:pPr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Sheet1!$B$1:$F$1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strCache>
            </c:strRef>
          </c:cat>
          <c:val>
            <c:numRef>
              <c:f>Sheet1!$B$2:$F$2</c:f>
              <c:numCache>
                <c:ptCount val="5"/>
                <c:pt idx="0">
                  <c:v>200000.000000</c:v>
                </c:pt>
                <c:pt idx="1">
                  <c:v>300000.000000</c:v>
                </c:pt>
                <c:pt idx="2">
                  <c:v>400000.000000</c:v>
                </c:pt>
                <c:pt idx="3">
                  <c:v>500000.000000</c:v>
                </c:pt>
                <c:pt idx="4">
                  <c:v>600000.000000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Cost of sales</c:v>
                </c:pt>
              </c:strCache>
            </c:strRef>
          </c:tx>
          <c:spPr>
            <a:solidFill>
              <a:srgbClr val="FFFFFF"/>
            </a:solidFill>
            <a:ln w="76200" cap="flat">
              <a:solidFill>
                <a:schemeClr val="accent2">
                  <a:hueOff val="-864166"/>
                  <a:satOff val="-6484"/>
                  <a:lumOff val="13843"/>
                </a:schemeClr>
              </a:solidFill>
              <a:prstDash val="solid"/>
              <a:miter lim="400000"/>
            </a:ln>
            <a:effectLst>
              <a:outerShdw sx="100000" sy="100000" kx="0" ky="0" algn="tl" rotWithShape="1" blurRad="50800" dist="25400" dir="5400000">
                <a:srgbClr val="000000">
                  <a:alpha val="50000"/>
                </a:srgbClr>
              </a:outerShdw>
            </a:effectLst>
          </c:spPr>
          <c:marker>
            <c:symbol val="circle"/>
            <c:size val="14"/>
            <c:spPr>
              <a:solidFill>
                <a:srgbClr val="FFFFFF"/>
              </a:solidFill>
              <a:ln w="76200" cap="flat">
                <a:solidFill>
                  <a:schemeClr val="accent2">
                    <a:hueOff val="-864166"/>
                    <a:satOff val="-6484"/>
                    <a:lumOff val="13843"/>
                  </a:schemeClr>
                </a:solidFill>
                <a:prstDash val="solid"/>
                <a:miter lim="400000"/>
              </a:ln>
              <a:effectLst/>
            </c:spPr>
          </c:marker>
          <c:dLbls>
            <c:numFmt formatCode="#,##0" sourceLinked="0"/>
            <c:txPr>
              <a:bodyPr/>
              <a:lstStyle/>
              <a:p>
                <a:pPr>
                  <a:defRPr b="0" i="0" strike="noStrike" sz="2800" u="none">
                    <a:solidFill>
                      <a:srgbClr val="000000"/>
                    </a:solidFill>
                    <a:latin typeface="Helvetica Neue"/>
                  </a:defRPr>
                </a:pPr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Sheet1!$B$1:$F$1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strCache>
            </c:strRef>
          </c:cat>
          <c:val>
            <c:numRef>
              <c:f>Sheet1!$B$3:$F$3</c:f>
              <c:numCache>
                <c:ptCount val="5"/>
                <c:pt idx="0">
                  <c:v>150000.000000</c:v>
                </c:pt>
                <c:pt idx="1">
                  <c:v>240000.000000</c:v>
                </c:pt>
                <c:pt idx="2">
                  <c:v>320000.000000</c:v>
                </c:pt>
                <c:pt idx="3">
                  <c:v>400000.000000</c:v>
                </c:pt>
                <c:pt idx="4">
                  <c:v>460000.000000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Profit</c:v>
                </c:pt>
              </c:strCache>
            </c:strRef>
          </c:tx>
          <c:spPr>
            <a:solidFill>
              <a:srgbClr val="FFFFFF"/>
            </a:solidFill>
            <a:ln w="76200" cap="flat">
              <a:solidFill>
                <a:schemeClr val="accent5">
                  <a:hueOff val="-485923"/>
                  <a:satOff val="-14474"/>
                  <a:lumOff val="-11330"/>
                </a:schemeClr>
              </a:solidFill>
              <a:prstDash val="solid"/>
              <a:miter lim="400000"/>
            </a:ln>
            <a:effectLst>
              <a:outerShdw sx="100000" sy="100000" kx="0" ky="0" algn="tl" rotWithShape="1" blurRad="50800" dist="25400" dir="5400000">
                <a:srgbClr val="000000">
                  <a:alpha val="50000"/>
                </a:srgbClr>
              </a:outerShdw>
            </a:effectLst>
          </c:spPr>
          <c:marker>
            <c:symbol val="circle"/>
            <c:size val="14"/>
            <c:spPr>
              <a:solidFill>
                <a:srgbClr val="FFFFFF"/>
              </a:solidFill>
              <a:ln w="76200" cap="flat">
                <a:solidFill>
                  <a:schemeClr val="accent5">
                    <a:hueOff val="-485923"/>
                    <a:satOff val="-14474"/>
                    <a:lumOff val="-11330"/>
                  </a:schemeClr>
                </a:solidFill>
                <a:prstDash val="solid"/>
                <a:miter lim="400000"/>
              </a:ln>
              <a:effectLst/>
            </c:spPr>
          </c:marker>
          <c:dLbls>
            <c:numFmt formatCode="#,##0" sourceLinked="0"/>
            <c:txPr>
              <a:bodyPr/>
              <a:lstStyle/>
              <a:p>
                <a:pPr>
                  <a:defRPr b="0" i="0" strike="noStrike" sz="2800" u="none">
                    <a:solidFill>
                      <a:srgbClr val="000000"/>
                    </a:solidFill>
                    <a:latin typeface="Helvetica Neue"/>
                  </a:defRPr>
                </a:pPr>
              </a:p>
            </c:txPr>
            <c:dLblPos val="b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Sheet1!$B$1:$F$1</c:f>
              <c:strCache>
                <c:ptCount val="5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strCache>
            </c:strRef>
          </c:cat>
          <c:val>
            <c:numRef>
              <c:f>Sheet1!$B$4:$F$4</c:f>
              <c:numCache>
                <c:ptCount val="5"/>
                <c:pt idx="0">
                  <c:v>50000.000000</c:v>
                </c:pt>
                <c:pt idx="1">
                  <c:v>60000.000000</c:v>
                </c:pt>
                <c:pt idx="2">
                  <c:v>80000.000000</c:v>
                </c:pt>
                <c:pt idx="3">
                  <c:v>100000.000000</c:v>
                </c:pt>
                <c:pt idx="4">
                  <c:v>140000.000000</c:v>
                </c:pt>
              </c:numCache>
            </c:numRef>
          </c:val>
          <c:smooth val="0"/>
        </c:ser>
        <c:marker val="1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8A8B89"/>
            </a:solidFill>
            <a:prstDash val="solid"/>
            <a:miter lim="400000"/>
          </a:ln>
        </c:spPr>
        <c:txPr>
          <a:bodyPr rot="0"/>
          <a:lstStyle/>
          <a:p>
            <a:pPr>
              <a:defRPr b="0" i="0" strike="noStrike" sz="2200" u="none">
                <a:solidFill>
                  <a:srgbClr val="000000"/>
                </a:solidFill>
                <a:latin typeface="Helvetica Neue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A8B89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b="0" i="0" strike="noStrike" sz="2200" u="none">
                <a:solidFill>
                  <a:srgbClr val="000000"/>
                </a:solidFill>
                <a:latin typeface="Helvetica Neue"/>
              </a:defRPr>
            </a:pPr>
          </a:p>
        </c:txPr>
        <c:crossAx val="2094734552"/>
        <c:crosses val="autoZero"/>
        <c:crossBetween val="midCat"/>
        <c:majorUnit val="150000"/>
        <c:minorUnit val="75000"/>
      </c:valAx>
      <c:spPr>
        <a:noFill/>
        <a:ln w="12700" cap="flat">
          <a:noFill/>
          <a:miter lim="400000"/>
        </a:ln>
        <a:effectLst/>
      </c:spPr>
    </c:plotArea>
    <c:legend>
      <c:legendPos val="t"/>
      <c:layout>
        <c:manualLayout>
          <c:xMode val="edge"/>
          <c:yMode val="edge"/>
          <c:x val="0.0856755"/>
          <c:y val="0"/>
          <c:w val="0.861618"/>
          <c:h val="0.0926126"/>
        </c:manualLayout>
      </c:layout>
      <c:overlay val="1"/>
      <c:spPr>
        <a:noFill/>
        <a:ln w="25400" cap="flat">
          <a:noFill/>
          <a:miter lim="400000"/>
        </a:ln>
        <a:effectLst/>
      </c:spPr>
      <c:txPr>
        <a:bodyPr rot="0"/>
        <a:lstStyle/>
        <a:p>
          <a:pPr>
            <a:defRPr b="0" i="0" strike="noStrike" sz="2300" u="none">
              <a:solidFill>
                <a:srgbClr val="000000"/>
              </a:solidFill>
              <a:latin typeface="Helvetica Neue Light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>
            <a:off x="571500" y="4749800"/>
            <a:ext cx="11868094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571500" y="1320800"/>
            <a:ext cx="11861800" cy="317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571500" y="5016500"/>
            <a:ext cx="118618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9842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457200">
              <a:spcBef>
                <a:spcPts val="0"/>
              </a:spcBef>
              <a:buSzTx/>
              <a:buFontTx/>
              <a:buNone/>
              <a:defRPr sz="2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102" name="“Type a quote here.”"/>
          <p:cNvSpPr txBox="1"/>
          <p:nvPr>
            <p:ph type="body" sz="quarter" idx="14"/>
          </p:nvPr>
        </p:nvSpPr>
        <p:spPr>
          <a:xfrm>
            <a:off x="1270000" y="4292600"/>
            <a:ext cx="10464800" cy="7112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 defTabSz="457200">
              <a:spcBef>
                <a:spcPts val="2400"/>
              </a:spcBef>
              <a:buSzTx/>
              <a:buFontTx/>
              <a:buNone/>
              <a:defRPr sz="40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Line"/>
          <p:cNvSpPr/>
          <p:nvPr/>
        </p:nvSpPr>
        <p:spPr>
          <a:xfrm>
            <a:off x="7543800" y="7975599"/>
            <a:ext cx="1" cy="14225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Image"/>
          <p:cNvSpPr/>
          <p:nvPr>
            <p:ph type="pic" idx="13"/>
          </p:nvPr>
        </p:nvSpPr>
        <p:spPr>
          <a:xfrm>
            <a:off x="0" y="0"/>
            <a:ext cx="13004800" cy="7594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anchor="ctr"/>
          <a:lstStyle/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/>
        </p:nvSpPr>
        <p:spPr>
          <a:xfrm>
            <a:off x="571500" y="4864100"/>
            <a:ext cx="5334476" cy="5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Image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Line"/>
          <p:cNvSpPr/>
          <p:nvPr/>
        </p:nvSpPr>
        <p:spPr>
          <a:xfrm>
            <a:off x="571500" y="1968500"/>
            <a:ext cx="5073394" cy="133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0" name="Image"/>
          <p:cNvSpPr/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1" name="Title Text"/>
          <p:cNvSpPr txBox="1"/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2" name="Body Level One…"/>
          <p:cNvSpPr txBox="1"/>
          <p:nvPr>
            <p:ph type="body" sz="half" idx="1"/>
          </p:nvPr>
        </p:nvSpPr>
        <p:spPr>
          <a:xfrm>
            <a:off x="571500" y="2222500"/>
            <a:ext cx="5080000" cy="6667500"/>
          </a:xfrm>
          <a:prstGeom prst="rect">
            <a:avLst/>
          </a:prstGeom>
        </p:spPr>
        <p:txBody>
          <a:bodyPr/>
          <a:lstStyle>
            <a:lvl1pPr marL="3302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604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906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208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651000" indent="-330200">
              <a:spcBef>
                <a:spcPts val="3000"/>
              </a:spcBef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xfrm>
            <a:off x="510743" y="9199778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Body Level One…"/>
          <p:cNvSpPr txBox="1"/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Line"/>
          <p:cNvSpPr/>
          <p:nvPr/>
        </p:nvSpPr>
        <p:spPr>
          <a:xfrm flipH="1">
            <a:off x="9055098" y="508000"/>
            <a:ext cx="128" cy="7975631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9" name="Line"/>
          <p:cNvSpPr/>
          <p:nvPr/>
        </p:nvSpPr>
        <p:spPr>
          <a:xfrm>
            <a:off x="9055096" y="4464050"/>
            <a:ext cx="3448503" cy="5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0" name="Image"/>
          <p:cNvSpPr/>
          <p:nvPr>
            <p:ph type="pic" sz="quarter" idx="13"/>
          </p:nvPr>
        </p:nvSpPr>
        <p:spPr>
          <a:xfrm>
            <a:off x="9220200" y="4622800"/>
            <a:ext cx="3276600" cy="386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Image"/>
          <p:cNvSpPr/>
          <p:nvPr>
            <p:ph type="pic" sz="quarter" idx="14"/>
          </p:nvPr>
        </p:nvSpPr>
        <p:spPr>
          <a:xfrm>
            <a:off x="9220200" y="508000"/>
            <a:ext cx="3276600" cy="3797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Image"/>
          <p:cNvSpPr/>
          <p:nvPr>
            <p:ph type="pic" idx="15"/>
          </p:nvPr>
        </p:nvSpPr>
        <p:spPr>
          <a:xfrm>
            <a:off x="520700" y="508000"/>
            <a:ext cx="8369300" cy="7975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571500" y="1968500"/>
            <a:ext cx="11868106" cy="129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268199" y="9199778"/>
            <a:ext cx="312015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b="0" baseline="0" cap="none" i="0" spc="0" strike="noStrike" sz="3600" u="none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mailto:jimajames@icloud.com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shopify.com" TargetMode="External"/><Relationship Id="rId3" Type="http://schemas.openxmlformats.org/officeDocument/2006/relationships/hyperlink" Target="https://walkthechat.com" TargetMode="Externa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1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jimajames@icloud.com" TargetMode="External"/><Relationship Id="rId3" Type="http://schemas.openxmlformats.org/officeDocument/2006/relationships/hyperlink" Target="mailto:omnivic@gmail.com" TargetMode="External"/><Relationship Id="rId4" Type="http://schemas.openxmlformats.org/officeDocument/2006/relationships/hyperlink" Target="mailto:rob@thaxra.com" TargetMode="External"/><Relationship Id="rId5" Type="http://schemas.openxmlformats.org/officeDocument/2006/relationships/hyperlink" Target="mailto:michael_christiansen@wab.edu" TargetMode="Externa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mailto:jimajames@icloud.com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WAB Tiger Commerc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WAB Tiger Commerce </a:t>
            </a:r>
          </a:p>
        </p:txBody>
      </p:sp>
      <p:sp>
        <p:nvSpPr>
          <p:cNvPr id="128" name="WAB DAD|Link Project 2018/19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WAB DAD|Link Project 2018/19</a:t>
            </a:r>
          </a:p>
        </p:txBody>
      </p:sp>
      <p:pic>
        <p:nvPicPr>
          <p:cNvPr id="129" name="Screen Shot 2018-08-24 at 17.12.54.png" descr="Screen Shot 2018-08-24 at 17.12.5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327" y="711220"/>
            <a:ext cx="7150101" cy="127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Jim James…"/>
          <p:cNvSpPr txBox="1"/>
          <p:nvPr/>
        </p:nvSpPr>
        <p:spPr>
          <a:xfrm>
            <a:off x="1046975" y="7244346"/>
            <a:ext cx="3101646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400"/>
            </a:pPr>
            <a:r>
              <a:t>Jim James</a:t>
            </a:r>
          </a:p>
          <a:p>
            <a:pPr algn="l">
              <a:defRPr sz="2400"/>
            </a:pPr>
            <a:r>
              <a:rPr u="sng">
                <a:hlinkClick r:id="rId3" invalidUrl="" action="" tgtFrame="" tooltip="" history="1" highlightClick="0" endSnd="0"/>
              </a:rPr>
              <a:t>jimajames@icloud.com</a:t>
            </a:r>
          </a:p>
        </p:txBody>
      </p:sp>
      <p:sp>
        <p:nvSpPr>
          <p:cNvPr id="131" name="Issue: 28.08.2018"/>
          <p:cNvSpPr txBox="1"/>
          <p:nvPr/>
        </p:nvSpPr>
        <p:spPr>
          <a:xfrm>
            <a:off x="995861" y="8274715"/>
            <a:ext cx="2095501" cy="399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Issue: 28.08.2018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erchandise sel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Merchandise selection</a:t>
            </a:r>
          </a:p>
        </p:txBody>
      </p:sp>
      <p:sp>
        <p:nvSpPr>
          <p:cNvPr id="173" name="Sports ki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Sports kits</a:t>
            </a:r>
          </a:p>
          <a:p>
            <a:pPr/>
            <a:r>
              <a:t>Food &amp; beverage containers</a:t>
            </a:r>
          </a:p>
          <a:p>
            <a:pPr/>
            <a:r>
              <a:t>Swim wear</a:t>
            </a:r>
          </a:p>
          <a:p>
            <a:pPr/>
            <a:r>
              <a:t>Stationery &amp; art supplies</a:t>
            </a:r>
          </a:p>
          <a:p>
            <a:pPr/>
            <a:r>
              <a:t>Tickets to events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Features to consid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Features to consider</a:t>
            </a:r>
          </a:p>
        </p:txBody>
      </p:sp>
      <p:sp>
        <p:nvSpPr>
          <p:cNvPr id="176" name="Storefront:…"/>
          <p:cNvSpPr txBox="1"/>
          <p:nvPr>
            <p:ph type="body" sz="half" idx="1"/>
          </p:nvPr>
        </p:nvSpPr>
        <p:spPr>
          <a:xfrm>
            <a:off x="152399" y="2209928"/>
            <a:ext cx="4644977" cy="6667501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 u="sng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Storefront: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Professional themes available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Mobile commerce ready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Ability to brand the store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Ease of maintenance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Inventory system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Payment system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Use of own domain name e.g. wab.shop.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 u="sng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Store: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SSL encryption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Credit card &amp; alternative payment gateways  e.g. wechat/alipay/paypal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Language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 u="sng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Backroom: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Integrated with shipping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Tax calculation 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Fapiao generation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7" name="Store management:…"/>
          <p:cNvSpPr txBox="1"/>
          <p:nvPr/>
        </p:nvSpPr>
        <p:spPr>
          <a:xfrm>
            <a:off x="5029200" y="2203578"/>
            <a:ext cx="4644976" cy="666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443484">
              <a:defRPr b="1" sz="1746" u="sng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Store management: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Customer profile 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Customer account creation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Fulfilment centre connection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Refunds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Email templates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Order fulfilment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u="sng"/>
              <a:t>Marketing:</a:t>
            </a:r>
            <a:br/>
            <a:r>
              <a:t>SEO optimised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Generate Site map automatically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Discounts across the platform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Gift cards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Social media integration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Product reviews by customers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Email marketing integration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 defTabSz="443484">
              <a:defRPr b="1" sz="1746" u="sng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Product: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Inventory management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Product variants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Product organisation e.g. category 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Multiple images per product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Digital product direct download</a:t>
            </a:r>
          </a:p>
          <a:p>
            <a:pPr algn="l" defTabSz="443484">
              <a:defRPr b="1" sz="1746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Import/export csv</a:t>
            </a:r>
          </a:p>
        </p:txBody>
      </p:sp>
      <p:sp>
        <p:nvSpPr>
          <p:cNvPr id="178" name="Analytics:…"/>
          <p:cNvSpPr txBox="1"/>
          <p:nvPr/>
        </p:nvSpPr>
        <p:spPr>
          <a:xfrm>
            <a:off x="9029700" y="2203578"/>
            <a:ext cx="4644976" cy="666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457200">
              <a:defRPr b="1" sz="1800" u="sng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Analytics:</a:t>
            </a:r>
          </a:p>
          <a:p>
            <a:pPr algn="l" defTabSz="457200"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Dashboard</a:t>
            </a:r>
          </a:p>
          <a:p>
            <a:pPr algn="l" defTabSz="457200"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Product reports</a:t>
            </a:r>
          </a:p>
          <a:p>
            <a:pPr algn="l" defTabSz="457200"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 defTabSz="457200">
              <a:defRPr b="1" sz="1800">
                <a:solidFill>
                  <a:srgbClr val="212B3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chn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Technology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Tiger Commerce Outline.jpg" descr="Tiger Commerce Outline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391855" y="141576"/>
            <a:ext cx="10221090" cy="7594601"/>
          </a:xfrm>
          <a:prstGeom prst="rect">
            <a:avLst/>
          </a:prstGeom>
        </p:spPr>
      </p:pic>
      <p:sp>
        <p:nvSpPr>
          <p:cNvPr id="183" name="Technology 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Technology overview</a:t>
            </a:r>
          </a:p>
        </p:txBody>
      </p:sp>
      <p:sp>
        <p:nvSpPr>
          <p:cNvPr id="184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ample vendo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Sample vendors</a:t>
            </a:r>
          </a:p>
        </p:txBody>
      </p:sp>
      <p:sp>
        <p:nvSpPr>
          <p:cNvPr id="187" name="https://www.shopify.com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https://www.shopify.com</a:t>
            </a:r>
          </a:p>
          <a:p>
            <a:pPr lvl="1"/>
            <a:r>
              <a:t>https://apps.shopify.com/wechat-social-login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https://walkthechat.com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Fina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Finance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Detailed budg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Detailed budget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Budg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Budget</a:t>
            </a:r>
          </a:p>
        </p:txBody>
      </p:sp>
      <p:graphicFrame>
        <p:nvGraphicFramePr>
          <p:cNvPr id="194" name="2D Line Chart"/>
          <p:cNvGraphicFramePr/>
          <p:nvPr/>
        </p:nvGraphicFramePr>
        <p:xfrm>
          <a:off x="1729201" y="3613666"/>
          <a:ext cx="9546397" cy="5134062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95" name="N.B.  Currently no visibility into Tiger Den revenues."/>
          <p:cNvSpPr txBox="1"/>
          <p:nvPr/>
        </p:nvSpPr>
        <p:spPr>
          <a:xfrm>
            <a:off x="5188425" y="9065360"/>
            <a:ext cx="7630326" cy="5107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N.B.  Currently no visibility into Tiger Den revenues.</a:t>
            </a:r>
          </a:p>
        </p:txBody>
      </p:sp>
      <p:sp>
        <p:nvSpPr>
          <p:cNvPr id="196" name="Assume 1,000 students spend average of RMB150 per year in year one."/>
          <p:cNvSpPr txBox="1"/>
          <p:nvPr/>
        </p:nvSpPr>
        <p:spPr>
          <a:xfrm>
            <a:off x="488717" y="2209928"/>
            <a:ext cx="7902377" cy="1205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Assume 1,000 students spend average of RMB150 per year in year one.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romo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Promotion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Marke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Marketing</a:t>
            </a:r>
          </a:p>
        </p:txBody>
      </p:sp>
      <p:sp>
        <p:nvSpPr>
          <p:cNvPr id="201" name="Promotion of the store…"/>
          <p:cNvSpPr txBox="1"/>
          <p:nvPr>
            <p:ph type="body" idx="1"/>
          </p:nvPr>
        </p:nvSpPr>
        <p:spPr>
          <a:xfrm>
            <a:off x="571500" y="2228850"/>
            <a:ext cx="11861800" cy="66675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</a:pPr>
            <a:r>
              <a:t>Promotion of the store</a:t>
            </a:r>
          </a:p>
          <a:p>
            <a:pPr/>
            <a:r>
              <a:t>In store</a:t>
            </a:r>
          </a:p>
          <a:p>
            <a:pPr/>
            <a:r>
              <a:t>Via wab weekly</a:t>
            </a:r>
          </a:p>
          <a:p>
            <a:pPr/>
            <a:r>
              <a:t>Social media </a:t>
            </a:r>
          </a:p>
          <a:p>
            <a:pPr/>
            <a:r>
              <a:t>Print advertising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Objectiv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Objectives</a:t>
            </a:r>
          </a:p>
        </p:txBody>
      </p:sp>
      <p:sp>
        <p:nvSpPr>
          <p:cNvPr id="134" name="Offer WAB Tiger merchandise to customers 24/7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Offer WAB Tiger merchandise to customers 24/7 </a:t>
            </a:r>
          </a:p>
          <a:p>
            <a:pPr/>
            <a:r>
              <a:t>Increase merchandise sales contribution to Parent Link</a:t>
            </a:r>
          </a:p>
          <a:p>
            <a:pPr/>
            <a:r>
              <a:t>Reduce the work load on the Tiger Shop volunteers</a:t>
            </a:r>
          </a:p>
          <a:p>
            <a:pPr/>
            <a:r>
              <a:t>Enable WAB Alumnus to continue to support WAB</a:t>
            </a:r>
          </a:p>
          <a:p>
            <a:pPr/>
            <a:r>
              <a:t>Reduce costs of merchandise by increasing volume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chedu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Schedule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im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Timeline</a:t>
            </a:r>
          </a:p>
        </p:txBody>
      </p:sp>
      <p:graphicFrame>
        <p:nvGraphicFramePr>
          <p:cNvPr id="206" name="Table"/>
          <p:cNvGraphicFramePr/>
          <p:nvPr/>
        </p:nvGraphicFramePr>
        <p:xfrm>
          <a:off x="1061304" y="2096035"/>
          <a:ext cx="11516564" cy="6667501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1536700"/>
                <a:gridCol w="1643409"/>
                <a:gridCol w="1643409"/>
                <a:gridCol w="1643409"/>
                <a:gridCol w="1643409"/>
                <a:gridCol w="1643409"/>
                <a:gridCol w="1643409"/>
              </a:tblGrid>
              <a:tr h="518172"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FFFFFF"/>
                          </a:solidFill>
                        </a:rPr>
                        <a:t>Phase I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FFFFFF"/>
                          </a:solidFill>
                        </a:rPr>
                        <a:t>Phase II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FFFFFF"/>
                          </a:solidFill>
                        </a:rPr>
                        <a:t>Phase III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FFFFFF"/>
                          </a:solidFill>
                        </a:rPr>
                        <a:t>Phase IV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FFFFFF"/>
                          </a:solidFill>
                        </a:rPr>
                        <a:t>Phase V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FFFFFF"/>
                          </a:solidFill>
                        </a:rPr>
                        <a:t>Phase VI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Planning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August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Agree Implementation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Sept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Approvals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Sept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Oct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Oct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Nov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Catalogue of merchandise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August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Sept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Selection of technology platform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Sept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Photography of merchandise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Sept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Sept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Oct 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Upload of content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Oct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Design storefront 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Sept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Oct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Trial purchases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Oct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Nov 4th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Connect to WAB site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Nov 11th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Soft Launch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Nov 25th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512294"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Full Launch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C4C6C6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9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C4C6C6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900">
                          <a:solidFill>
                            <a:srgbClr val="444444"/>
                          </a:solidFill>
                        </a:rPr>
                        <a:t>Dec 1st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C4C6C6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Resear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Research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Questions to answ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 to answer</a:t>
            </a:r>
          </a:p>
        </p:txBody>
      </p:sp>
      <p:sp>
        <p:nvSpPr>
          <p:cNvPr id="211" name="Management of a virtual store is going to create more work outside of current office hour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7922" indent="-327922" defTabSz="467359">
              <a:spcBef>
                <a:spcPts val="2400"/>
              </a:spcBef>
              <a:defRPr sz="20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Management of a virtual store is going to create more work outside of current office hours.</a:t>
            </a:r>
          </a:p>
          <a:p>
            <a:pPr marL="327922" indent="-327922" defTabSz="467359">
              <a:spcBef>
                <a:spcPts val="2400"/>
              </a:spcBef>
              <a:defRPr sz="20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Identify skillsets required.</a:t>
            </a:r>
          </a:p>
          <a:p>
            <a:pPr marL="327922" indent="-327922" defTabSz="467359">
              <a:spcBef>
                <a:spcPts val="2400"/>
              </a:spcBef>
              <a:defRPr sz="20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Full inventory of the Tiger shop required including cost price &amp; sale price</a:t>
            </a:r>
          </a:p>
          <a:p>
            <a:pPr marL="327922" indent="-327922" defTabSz="467359">
              <a:spcBef>
                <a:spcPts val="2400"/>
              </a:spcBef>
              <a:defRPr sz="20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Sales of inventory to be determined ie. best sellers</a:t>
            </a:r>
          </a:p>
          <a:p>
            <a:pPr marL="327922" indent="-327922" defTabSz="467359">
              <a:spcBef>
                <a:spcPts val="2400"/>
              </a:spcBef>
              <a:defRPr sz="20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Which technology platforms to used</a:t>
            </a:r>
          </a:p>
          <a:p>
            <a:pPr marL="327922" indent="-327922" defTabSz="467359">
              <a:spcBef>
                <a:spcPts val="2400"/>
              </a:spcBef>
              <a:defRPr sz="20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Who will be responsible for the development, management and marketing.</a:t>
            </a:r>
          </a:p>
          <a:p>
            <a:pPr marL="327922" indent="-327922" defTabSz="467359">
              <a:spcBef>
                <a:spcPts val="2400"/>
              </a:spcBef>
              <a:defRPr sz="20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Financial expectations in terms of returns.</a:t>
            </a:r>
          </a:p>
          <a:p>
            <a:pPr marL="264160" indent="-264160" defTabSz="467359">
              <a:spcBef>
                <a:spcPts val="2400"/>
              </a:spcBef>
              <a:defRPr sz="20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Who will choose the inventory to be sold</a:t>
            </a:r>
          </a:p>
          <a:p>
            <a:pPr marL="264160" indent="-264160" defTabSz="467359">
              <a:spcBef>
                <a:spcPts val="2400"/>
              </a:spcBef>
              <a:defRPr sz="20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How will we manage fulfilment of the products sold</a:t>
            </a:r>
          </a:p>
          <a:p>
            <a:pPr marL="264160" indent="-264160" defTabSz="467359">
              <a:spcBef>
                <a:spcPts val="2400"/>
              </a:spcBef>
              <a:defRPr sz="20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Payments &amp; refunds &amp; fapiao</a:t>
            </a:r>
          </a:p>
          <a:p>
            <a:pPr marL="264160" indent="-264160" defTabSz="467359">
              <a:spcBef>
                <a:spcPts val="2400"/>
              </a:spcBef>
              <a:defRPr sz="208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The integration of the Tiger Den with Tiger Commerce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he Team (no order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Team (no order)</a:t>
            </a:r>
          </a:p>
        </p:txBody>
      </p:sp>
      <p:sp>
        <p:nvSpPr>
          <p:cNvPr id="216" name="Jim James - jimajames@icloud.com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Jim James - </a:t>
            </a:r>
            <a:r>
              <a:rPr u="sng">
                <a:hlinkClick r:id="rId2" invalidUrl="" action="" tgtFrame="" tooltip="" history="1" highlightClick="0" endSnd="0"/>
              </a:rPr>
              <a:t>jimajames@icloud.com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sz="18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Built internet content syndication business, imports sports cars to China, runs a PR agency.</a:t>
            </a:r>
          </a:p>
          <a:p>
            <a:pPr/>
            <a:r>
              <a:t>Victor Wang - </a:t>
            </a:r>
            <a:r>
              <a:rPr u="sng">
                <a:hlinkClick r:id="rId3" invalidUrl="" action="" tgtFrame="" tooltip="" history="1" highlightClick="0" endSnd="0"/>
              </a:rPr>
              <a:t>omnivic@gmail.com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sz="18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Designed and implemented the first online rewards system in Asia. Understanding of ecommerce growth trend.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sz="18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Fully fluent in Mandarin and English. May need Mandarin down the line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sz="18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Able to navigate through various registration process on all ecommerce platforms as seller.</a:t>
            </a:r>
          </a:p>
          <a:p>
            <a:pPr/>
            <a:r>
              <a:t>Rob Hackett - </a:t>
            </a:r>
            <a:r>
              <a:rPr u="sng">
                <a:hlinkClick r:id="rId4" invalidUrl="" action="" tgtFrame="" tooltip="" history="1" highlightClick="0" endSnd="0"/>
              </a:rPr>
              <a:t>rob@thaxra.com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sz="18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Former director of online at SnapTV,  technology specialist at THALES using Android, inflight entertainment specialist</a:t>
            </a:r>
          </a:p>
          <a:p>
            <a:pPr/>
            <a:r>
              <a:t>Michael Christiansen - </a:t>
            </a:r>
            <a:r>
              <a:rPr u="sng">
                <a:hlinkClick r:id="rId5" invalidUrl="" action="" tgtFrame="" tooltip="" history="1" highlightClick="0" endSnd="0"/>
              </a:rPr>
              <a:t>michael_christiansen@wab.edu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sz="17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COO/CFO at WAB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WAB Tiger Commerc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WAB Tiger Commerce </a:t>
            </a:r>
          </a:p>
        </p:txBody>
      </p:sp>
      <p:sp>
        <p:nvSpPr>
          <p:cNvPr id="219" name="WAB DAD|Link Project 2018/19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WAB DAD|Link Project 2018/19</a:t>
            </a:r>
          </a:p>
        </p:txBody>
      </p:sp>
      <p:pic>
        <p:nvPicPr>
          <p:cNvPr id="220" name="Screen Shot 2018-08-24 at 17.12.54.png" descr="Screen Shot 2018-08-24 at 17.12.5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3327" y="711220"/>
            <a:ext cx="7150101" cy="1270001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Jim James…"/>
          <p:cNvSpPr txBox="1"/>
          <p:nvPr/>
        </p:nvSpPr>
        <p:spPr>
          <a:xfrm>
            <a:off x="1046976" y="7244346"/>
            <a:ext cx="3101645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400"/>
            </a:pPr>
            <a:r>
              <a:t>Jim James</a:t>
            </a:r>
          </a:p>
          <a:p>
            <a:pPr algn="l">
              <a:defRPr sz="2400"/>
            </a:pPr>
            <a:r>
              <a:rPr u="sng">
                <a:hlinkClick r:id="rId3" invalidUrl="" action="" tgtFrame="" tooltip="" history="1" highlightClick="0" endSnd="0"/>
              </a:rPr>
              <a:t>jimajames@icloud.com</a:t>
            </a:r>
          </a:p>
        </p:txBody>
      </p:sp>
      <p:sp>
        <p:nvSpPr>
          <p:cNvPr id="222" name="Issue: 28.08.2018"/>
          <p:cNvSpPr txBox="1"/>
          <p:nvPr/>
        </p:nvSpPr>
        <p:spPr>
          <a:xfrm>
            <a:off x="995861" y="8274715"/>
            <a:ext cx="2095501" cy="3990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/>
            </a:lvl1pPr>
          </a:lstStyle>
          <a:p>
            <a:pPr/>
            <a:r>
              <a:t>Issue: 28.08.2018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he business ca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business case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TigerSharksLogo.jpg" descr="TigerSharksLogo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53" t="0" r="0" b="0"/>
          <a:stretch>
            <a:fillRect/>
          </a:stretch>
        </p:blipFill>
        <p:spPr>
          <a:xfrm>
            <a:off x="7306804" y="4692858"/>
            <a:ext cx="4362188" cy="3372693"/>
          </a:xfrm>
          <a:prstGeom prst="rect">
            <a:avLst/>
          </a:prstGeom>
        </p:spPr>
      </p:pic>
      <p:sp>
        <p:nvSpPr>
          <p:cNvPr id="139" name="Merchandi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Merchandise</a:t>
            </a:r>
          </a:p>
        </p:txBody>
      </p:sp>
      <p:sp>
        <p:nvSpPr>
          <p:cNvPr id="140" name="Sell existing and new WAB related goods &amp; services.…"/>
          <p:cNvSpPr txBox="1"/>
          <p:nvPr>
            <p:ph type="body" sz="half" idx="1"/>
          </p:nvPr>
        </p:nvSpPr>
        <p:spPr>
          <a:xfrm>
            <a:off x="723900" y="2209932"/>
            <a:ext cx="5080000" cy="6667501"/>
          </a:xfrm>
          <a:prstGeom prst="rect">
            <a:avLst/>
          </a:prstGeom>
        </p:spPr>
        <p:txBody>
          <a:bodyPr/>
          <a:lstStyle/>
          <a:p>
            <a:pPr/>
            <a:r>
              <a:t>Sell existing and new WAB related goods &amp; services.</a:t>
            </a:r>
          </a:p>
          <a:p>
            <a:pPr/>
            <a:r>
              <a:t>Offer 3rd parties to sell merchandise on the site without Parent Link taking stock.</a:t>
            </a:r>
          </a:p>
          <a:p>
            <a:pPr/>
            <a:r>
              <a:t>Sell school supplies currently not available.</a:t>
            </a:r>
          </a:p>
          <a:p>
            <a:pPr/>
            <a:r>
              <a:t>Offer student developed products for sale.</a:t>
            </a:r>
          </a:p>
        </p:txBody>
      </p:sp>
      <p:pic>
        <p:nvPicPr>
          <p:cNvPr id="141" name="WABtiger.jpg" descr="WABtiger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40599" y="1375872"/>
            <a:ext cx="4826001" cy="2298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Screen Shot 2018-08-28 at 18.02.01.png" descr="Screen Shot 2018-08-28 at 18.02.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418" y="2640260"/>
            <a:ext cx="12255501" cy="6197601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The potential mark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potential market</a:t>
            </a:r>
          </a:p>
        </p:txBody>
      </p:sp>
      <p:sp>
        <p:nvSpPr>
          <p:cNvPr id="145" name="https://www.econsultancy.com/blog/69318-how-do-we-find-a-solution-to-the-great-shopping-cart-abandonment-problem"/>
          <p:cNvSpPr txBox="1"/>
          <p:nvPr/>
        </p:nvSpPr>
        <p:spPr>
          <a:xfrm>
            <a:off x="202494" y="9248178"/>
            <a:ext cx="12155349" cy="374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https://www.econsultancy.com/blog/69318-how-do-we-find-a-solution-to-the-great-shopping-cart-abandonment-problem</a:t>
            </a:r>
          </a:p>
        </p:txBody>
      </p:sp>
      <p:sp>
        <p:nvSpPr>
          <p:cNvPr id="146" name="Potential WAB market for merchandise:"/>
          <p:cNvSpPr txBox="1"/>
          <p:nvPr/>
        </p:nvSpPr>
        <p:spPr>
          <a:xfrm>
            <a:off x="1048086" y="2880883"/>
            <a:ext cx="8109358" cy="12059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Potential WAB market for merchandise: </a:t>
            </a:r>
          </a:p>
        </p:txBody>
      </p:sp>
      <p:sp>
        <p:nvSpPr>
          <p:cNvPr id="147" name="Current students &amp; parents…"/>
          <p:cNvSpPr txBox="1"/>
          <p:nvPr/>
        </p:nvSpPr>
        <p:spPr>
          <a:xfrm>
            <a:off x="3951504" y="6337300"/>
            <a:ext cx="6386960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3200">
                <a:solidFill>
                  <a:srgbClr val="676767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Current students &amp; parents </a:t>
            </a:r>
          </a:p>
          <a:p>
            <a:pPr algn="l" defTabSz="457200">
              <a:defRPr sz="3200">
                <a:solidFill>
                  <a:srgbClr val="676767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The 5000+ WAB Alumni Network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torefro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Storefront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Screen Shot 2018-08-24 at 17.13.15.png" descr="Screen Shot 2018-08-24 at 17.13.15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558" t="0" r="5558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2" name="Easy to find the sho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Easy to find the shop</a:t>
            </a:r>
          </a:p>
        </p:txBody>
      </p:sp>
      <p:sp>
        <p:nvSpPr>
          <p:cNvPr id="153" name="Can link to on-line store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Can link to on-line store</a:t>
            </a:r>
          </a:p>
        </p:txBody>
      </p:sp>
      <p:grpSp>
        <p:nvGrpSpPr>
          <p:cNvPr id="157" name="Group"/>
          <p:cNvGrpSpPr/>
          <p:nvPr/>
        </p:nvGrpSpPr>
        <p:grpSpPr>
          <a:xfrm>
            <a:off x="6115050" y="5835650"/>
            <a:ext cx="2492624" cy="618927"/>
            <a:chOff x="0" y="0"/>
            <a:chExt cx="2492623" cy="618926"/>
          </a:xfrm>
        </p:grpSpPr>
        <p:sp>
          <p:nvSpPr>
            <p:cNvPr id="154" name="Rectangle"/>
            <p:cNvSpPr/>
            <p:nvPr/>
          </p:nvSpPr>
          <p:spPr>
            <a:xfrm>
              <a:off x="0" y="0"/>
              <a:ext cx="2492624" cy="61892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55" name="Buy things"/>
            <p:cNvSpPr txBox="1"/>
            <p:nvPr/>
          </p:nvSpPr>
          <p:spPr>
            <a:xfrm>
              <a:off x="10738" y="172430"/>
              <a:ext cx="1625703" cy="2740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1400">
                  <a:solidFill>
                    <a:srgbClr val="FFFFFF"/>
                  </a:solidFill>
                  <a:latin typeface="Heiti TC Medium"/>
                  <a:ea typeface="Heiti TC Medium"/>
                  <a:cs typeface="Heiti TC Medium"/>
                  <a:sym typeface="Heiti TC Medium"/>
                </a:defRPr>
              </a:lvl1pPr>
            </a:lstStyle>
            <a:p>
              <a:pPr/>
              <a:r>
                <a:t>Buy things</a:t>
              </a:r>
            </a:p>
          </p:txBody>
        </p:sp>
        <p:sp>
          <p:nvSpPr>
            <p:cNvPr id="156" name="Line"/>
            <p:cNvSpPr/>
            <p:nvPr/>
          </p:nvSpPr>
          <p:spPr>
            <a:xfrm flipV="1">
              <a:off x="31750" y="63499"/>
              <a:ext cx="2429124" cy="2"/>
            </a:xfrm>
            <a:prstGeom prst="line">
              <a:avLst/>
            </a:prstGeom>
            <a:noFill/>
            <a:ln w="12700" cap="flat">
              <a:solidFill>
                <a:srgbClr val="ABABAB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Screen Shot 2018-08-24 at 17.40.10.png" descr="Screen Shot 2018-08-24 at 17.40.10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48751" b="0"/>
          <a:stretch>
            <a:fillRect/>
          </a:stretch>
        </p:blipFill>
        <p:spPr>
          <a:xfrm>
            <a:off x="9559469" y="1249913"/>
            <a:ext cx="3009090" cy="3113533"/>
          </a:xfrm>
          <a:prstGeom prst="rect">
            <a:avLst/>
          </a:prstGeom>
        </p:spPr>
      </p:pic>
      <p:pic>
        <p:nvPicPr>
          <p:cNvPr id="160" name="Screen Shot 2018-08-24 at 17.38.05.png" descr="Screen Shot 2018-08-24 at 17.38.05.png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9352444" y="5155582"/>
            <a:ext cx="2986712" cy="3797301"/>
          </a:xfrm>
          <a:prstGeom prst="rect">
            <a:avLst/>
          </a:prstGeom>
        </p:spPr>
      </p:pic>
      <p:pic>
        <p:nvPicPr>
          <p:cNvPr id="161" name="Screen Shot 2018-08-24 at 17.37.50.png" descr="Screen Shot 2018-08-24 at 17.37.50.pn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0" t="0" r="0" b="0"/>
          <a:stretch>
            <a:fillRect/>
          </a:stretch>
        </p:blipFill>
        <p:spPr>
          <a:xfrm>
            <a:off x="1053043" y="508000"/>
            <a:ext cx="7304614" cy="7975600"/>
          </a:xfrm>
          <a:prstGeom prst="rect">
            <a:avLst/>
          </a:prstGeom>
        </p:spPr>
      </p:pic>
      <p:sp>
        <p:nvSpPr>
          <p:cNvPr id="162" name="The internet shop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internet shop</a:t>
            </a:r>
          </a:p>
        </p:txBody>
      </p:sp>
      <p:sp>
        <p:nvSpPr>
          <p:cNvPr id="163" name="http://wab.edu/shop"/>
          <p:cNvSpPr txBox="1"/>
          <p:nvPr/>
        </p:nvSpPr>
        <p:spPr>
          <a:xfrm>
            <a:off x="1065834" y="421082"/>
            <a:ext cx="4169665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http://wab.edu/shop</a:t>
            </a:r>
          </a:p>
        </p:txBody>
      </p:sp>
      <p:pic>
        <p:nvPicPr>
          <p:cNvPr id="164" name="Screen Shot 2018-08-24 at 17.41.37.png" descr="Screen Shot 2018-08-24 at 17.41.37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642469" y="9003929"/>
            <a:ext cx="2534691" cy="5250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Wechat sto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Wechat store</a:t>
            </a:r>
          </a:p>
        </p:txBody>
      </p:sp>
      <p:sp>
        <p:nvSpPr>
          <p:cNvPr id="167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68" name="Screen Shot 2018-08-24 at 18.05.00.png" descr="Screen Shot 2018-08-24 at 18.05.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4280" y="4286695"/>
            <a:ext cx="4067172" cy="25391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Screen Shot 2018-08-24 at 18.05.40.png" descr="Screen Shot 2018-08-24 at 18.05.4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33232" y="2877122"/>
            <a:ext cx="7725253" cy="5358256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https://walkthechat.com/wechat-shops/"/>
          <p:cNvSpPr txBox="1"/>
          <p:nvPr/>
        </p:nvSpPr>
        <p:spPr>
          <a:xfrm>
            <a:off x="1199234" y="8457832"/>
            <a:ext cx="8013803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https://walkthechat.com/wechat-shops/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